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78" r:id="rId6"/>
    <p:sldId id="259" r:id="rId7"/>
    <p:sldId id="261" r:id="rId8"/>
    <p:sldId id="281" r:id="rId9"/>
    <p:sldId id="266" r:id="rId10"/>
    <p:sldId id="276" r:id="rId11"/>
    <p:sldId id="277" r:id="rId12"/>
    <p:sldId id="263" r:id="rId13"/>
    <p:sldId id="264" r:id="rId14"/>
    <p:sldId id="282" r:id="rId15"/>
    <p:sldId id="271" r:id="rId16"/>
    <p:sldId id="267" r:id="rId17"/>
    <p:sldId id="265" r:id="rId18"/>
    <p:sldId id="269" r:id="rId19"/>
    <p:sldId id="279" r:id="rId20"/>
    <p:sldId id="283" r:id="rId21"/>
    <p:sldId id="285" r:id="rId22"/>
    <p:sldId id="284" r:id="rId23"/>
    <p:sldId id="286" r:id="rId24"/>
    <p:sldId id="287" r:id="rId25"/>
    <p:sldId id="262" r:id="rId26"/>
    <p:sldId id="272" r:id="rId27"/>
    <p:sldId id="275" r:id="rId28"/>
    <p:sldId id="274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C3"/>
    <a:srgbClr val="C09B8F"/>
    <a:srgbClr val="C05200"/>
    <a:srgbClr val="C07A54"/>
    <a:srgbClr val="C08361"/>
    <a:srgbClr val="C07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3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471E-19CD-1742-9B21-3AFC80DB7177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789E-91BD-ED44-A3D0-3E27D9C281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9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4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19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62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27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41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789E-91BD-ED44-A3D0-3E27D9C281BF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9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9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89789E-91BD-ED44-A3D0-3E27D9C281BF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8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0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6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5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F70B-6A53-7346-907F-55C21F02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CE485D-29B4-6A4D-9321-6750C4A1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2CDE-2688-E541-9DA3-35400C50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EC60D-34D4-9445-AC87-467E4D0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903DE-AC7A-9E4D-9934-8ED9AAE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8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5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685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34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6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954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6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18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CADB3-B793-1A47-A310-A2E3E08D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017E-905B-EE40-90C2-E4350F12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C403F-A9CB-6A4F-BC2B-63C8F97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9F12-50E1-414A-9B65-F7E358C7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BB7F1-522C-B642-98B4-6F146C17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68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4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75C8-967A-684B-9C9F-4272CF8B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176DE-18F2-4144-B698-4802C082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D15C0-4914-B747-B90F-0FA68D5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798C2-DD5B-E441-984B-705574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A88B6-F0E4-684B-B2E2-3B2E875E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339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8422B-5FB6-BC46-98D3-C20BE6568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36159-2C2F-A945-8DFF-EA26A59A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4703F-760B-B84A-B04E-E5030456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C90FA-2E7F-D54A-B9B0-ACECB264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48113-C16E-EB4B-A7B5-683EDBDE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6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9C2A-1994-F742-B4B2-3286F8FF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EF49-9B38-2144-95D5-6E3A91409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DA7B2-03B2-504C-B3F2-C0865E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7BA25-F97F-7345-BD80-D0252887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82383-340C-C74A-B8AE-5CFA796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74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D1A7-B34B-CF43-95E8-FC8B29F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5757E-1618-0D41-BAD6-1438A0C20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F5EB8-4760-8345-A65A-7A42D1A7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B1628-6533-E743-B805-F1E2D69C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8DCAA-ADC4-DA4D-ABEE-B9C98EFD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60A9C-B968-B84B-B6B3-AA8726B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540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F5C0-3AF4-EE42-8F23-66B8CC5E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54399-48AC-C348-947E-5CC4874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64DA4-02E3-2B47-AB31-E495D50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EC5E7-BA75-E44E-99C2-4CE011598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5E5E-35B1-EF46-B794-8565CFA57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AE945A-3684-EF43-B43A-A8E66CE4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96EE82-F520-3043-9AD4-53066B6F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75CA56-C35B-EB44-834C-44982325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2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278A1-3DEF-E140-B4AF-43B0967E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9DB74-35BB-2443-99C0-181286E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53AC9-C0BB-C44E-8BDA-23019B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75F8A-3218-D64F-9B1E-9B1599F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A2A2-69D0-884F-9AD7-E9C5A79A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B2B739-AEA6-5E47-B4FE-4CA96F4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50395-1112-794F-B589-0C95711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25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47F9-8CAD-5840-95D3-AFF3D5C2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D182-8EEE-9345-9B21-3DE1B82D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82FEB-2186-2745-90C3-99F75BE3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BADB7-06AE-DA40-A130-FF8FA89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6B540-2431-3E49-9A1E-B19ECE26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D4538-8C82-354C-B9A2-A3D2AA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7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0FBF7-017B-F643-A4BF-C4F2B2F6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2B71F-1EC0-1349-BC98-C11B8A8D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D7606-F02B-9F4E-9714-63117586B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92B6F-00A6-7D43-9263-B62AD1D51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FF8FA-AEF9-034D-8D32-F9CCE77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F2F23-2ADC-7846-BA20-76AB06F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5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11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B440E-A07D-4146-86EC-F1B97CE1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E6D3-1990-504F-B8BD-0E53623B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492AD-9964-2E43-AFBA-861BA81E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560F-63BF-F748-B2F2-66AB43277E93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AE6A3-2471-0242-BB83-16B7CD146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E93BD-74E2-1147-88B4-FB842D15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214D-F34C-5944-A749-1F3E54507B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2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525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37577/openapi.d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63096/openapi.d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ata.go.kr/data/15084591/openapi.d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mushroom-classific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maysee/mushrooms-classification-common-genuss-imag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hyperlink" Target="http://127.0.0.1:500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0" y="-7037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800" b="1" dirty="0">
                <a:solidFill>
                  <a:prstClr val="black"/>
                </a:solidFill>
              </a:rPr>
              <a:t>Project </a:t>
            </a:r>
            <a:r>
              <a:rPr kumimoji="1" lang="en-US" altLang="ko-Kore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Mushroom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38" y="4196033"/>
            <a:ext cx="503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김기영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박민재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김재현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문수인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김지원</a:t>
            </a:r>
            <a:r>
              <a:rPr kumimoji="1"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+mn-ea"/>
              </a:rPr>
              <a:t>장현우</a:t>
            </a:r>
            <a:endParaRPr kumimoji="1" lang="ko-Kore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116352"/>
            <a:ext cx="206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엔지니어 </a:t>
            </a:r>
            <a:r>
              <a:rPr kumimoji="1" lang="en-US" altLang="ko-KR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1" lang="ko-KR" altLang="en-US" sz="14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</a:t>
            </a:r>
            <a:endParaRPr kumimoji="1" lang="en-US" altLang="en-US" sz="1400" b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7FC-2ED4-3F45-A5DE-E9E2635CAD10}"/>
              </a:ext>
            </a:extLst>
          </p:cNvPr>
          <p:cNvSpPr txBox="1"/>
          <p:nvPr/>
        </p:nvSpPr>
        <p:spPr>
          <a:xfrm>
            <a:off x="2071977" y="3561982"/>
            <a:ext cx="14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18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32233" y="6503230"/>
            <a:ext cx="6388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dirty="0">
                <a:solidFill>
                  <a:prstClr val="black"/>
                </a:solidFill>
              </a:rPr>
              <a:t>https://github.com/FinalMushrooms/Playdata_Final_Mushrooms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5905" y="388525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dirty="0">
                <a:solidFill>
                  <a:prstClr val="black"/>
                </a:solidFill>
              </a:rPr>
              <a:t>21.10.13 ~ 21.11.05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" y="49478"/>
            <a:ext cx="2030109" cy="4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0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477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흐름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272439"/>
            <a:ext cx="11559107" cy="54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115974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사용 기술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사용 기술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" y="1728111"/>
            <a:ext cx="1074052" cy="1074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15" y="5350406"/>
            <a:ext cx="1633151" cy="879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82" y="1402719"/>
            <a:ext cx="1321577" cy="14856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91" y="1547043"/>
            <a:ext cx="1507818" cy="1223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5601212"/>
            <a:ext cx="1873737" cy="757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666" y="3513151"/>
            <a:ext cx="1202590" cy="1521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1" y="5447957"/>
            <a:ext cx="2093549" cy="9425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62" y="5670709"/>
            <a:ext cx="2004439" cy="4970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05" y="1224719"/>
            <a:ext cx="1544977" cy="1841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9061" y="3964095"/>
            <a:ext cx="2294952" cy="575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2" y="3681989"/>
            <a:ext cx="1465934" cy="1166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5" y="3814197"/>
            <a:ext cx="3592960" cy="875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65726" y="3102161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버섯자원</a:t>
            </a:r>
            <a:r>
              <a:rPr kumimoji="1" lang="ko-KR" altLang="en-US" dirty="0">
                <a:latin typeface="+mn-ea"/>
              </a:rPr>
              <a:t>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https://www.data.go.kr/data/15056525/openapi.do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한국 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학명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도감 번호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독성 여부</a:t>
            </a:r>
            <a:r>
              <a:rPr kumimoji="1" lang="en-US" altLang="ko-KR" dirty="0">
                <a:cs typeface="+mn-lt"/>
              </a:rPr>
              <a:t>, </a:t>
            </a:r>
            <a:r>
              <a:rPr kumimoji="1" lang="ko-KR" altLang="en-US" dirty="0">
                <a:cs typeface="+mn-lt"/>
              </a:rPr>
              <a:t>발생 계절</a:t>
            </a:r>
            <a:r>
              <a:rPr kumimoji="1" lang="en-US" altLang="ko-KR" dirty="0">
                <a:cs typeface="+mn-lt"/>
              </a:rPr>
              <a:t> </a:t>
            </a:r>
            <a:r>
              <a:rPr kumimoji="1" lang="ko-KR" altLang="en-US" dirty="0">
                <a:cs typeface="+mn-lt"/>
              </a:rPr>
              <a:t>등 </a:t>
            </a:r>
            <a:endParaRPr kumimoji="1"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산림청 </a:t>
            </a:r>
            <a:r>
              <a:rPr kumimoji="1" lang="ko-KR" altLang="en-US" dirty="0" err="1">
                <a:latin typeface="+mn-ea"/>
              </a:rPr>
              <a:t>국립수목원</a:t>
            </a:r>
            <a:r>
              <a:rPr kumimoji="1" lang="ko-KR" altLang="en-US" dirty="0">
                <a:latin typeface="+mn-ea"/>
              </a:rPr>
              <a:t> 국가표준 버섯목록서비스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4"/>
              </a:rPr>
              <a:t>https://www.data.go.kr/data/15037577/openapi.do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/>
              <a:t>활용 정보 </a:t>
            </a:r>
            <a:r>
              <a:rPr kumimoji="1" lang="en-US" altLang="ko-KR" dirty="0"/>
              <a:t>:  </a:t>
            </a:r>
            <a:r>
              <a:rPr kumimoji="1" lang="ko-KR" altLang="en-US" dirty="0"/>
              <a:t>분류군 명 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상위 분류군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5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8" y="1390058"/>
            <a:ext cx="7417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 버섯 이미지 조회 서비스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cs typeface="+mn-lt"/>
                <a:hlinkClick r:id="rId3"/>
              </a:rPr>
              <a:t>https://www.data.go.kr/data/15063096/openapi.do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cs typeface="+mn-lt"/>
              </a:rPr>
              <a:t>활용 정보 </a:t>
            </a:r>
            <a:r>
              <a:rPr lang="en-US" altLang="ko-KR" dirty="0">
                <a:cs typeface="+mn-lt"/>
              </a:rPr>
              <a:t>: </a:t>
            </a:r>
            <a:r>
              <a:rPr lang="ko-KR" altLang="en-US" dirty="0">
                <a:cs typeface="+mn-lt"/>
              </a:rPr>
              <a:t>버섯 명</a:t>
            </a:r>
            <a:r>
              <a:rPr lang="en-US" altLang="ko-KR" dirty="0">
                <a:cs typeface="+mn-lt"/>
              </a:rPr>
              <a:t>, </a:t>
            </a:r>
            <a:r>
              <a:rPr lang="ko-KR" altLang="en-US" dirty="0">
                <a:cs typeface="+mn-lt"/>
              </a:rPr>
              <a:t>이미지 주소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농촌진흥청 국립원예특작과학원 원예특용작물 요리 조회 서비스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cs typeface="+mn-lt"/>
                <a:hlinkClick r:id="rId4"/>
              </a:rPr>
              <a:t>https://www.data.go.kr/data/15084591/openapi.do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kumimoji="1" lang="ko-KR" altLang="en-US" dirty="0">
                <a:cs typeface="+mn-lt"/>
              </a:rPr>
              <a:t>활용 정보 </a:t>
            </a:r>
            <a:r>
              <a:rPr kumimoji="1" lang="en-US" altLang="ko-KR" dirty="0">
                <a:cs typeface="+mn-lt"/>
              </a:rPr>
              <a:t>: </a:t>
            </a:r>
            <a:r>
              <a:rPr kumimoji="1" lang="ko-KR" altLang="en-US" dirty="0">
                <a:cs typeface="+mn-lt"/>
              </a:rPr>
              <a:t>이미지 주소</a:t>
            </a:r>
            <a:r>
              <a:rPr kumimoji="1" lang="en-US" altLang="ko-KR" dirty="0">
                <a:cs typeface="+mn-lt"/>
              </a:rPr>
              <a:t>,  </a:t>
            </a:r>
            <a:r>
              <a:rPr kumimoji="1" lang="ko-KR" altLang="en-US" dirty="0">
                <a:cs typeface="+mn-lt"/>
              </a:rPr>
              <a:t>요리 레시피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1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csv </a:t>
            </a:r>
            <a:r>
              <a:rPr lang="ko-KR" altLang="en-US" dirty="0">
                <a:cs typeface="+mn-lt"/>
              </a:rPr>
              <a:t> 데이터 학습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버섯의 특징 정보로 독성 여부 이진 </a:t>
            </a:r>
            <a:r>
              <a:rPr lang="ko-KR" altLang="en-US" dirty="0" smtClean="0">
                <a:cs typeface="+mn-lt"/>
              </a:rPr>
              <a:t>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8,124</a:t>
            </a:r>
            <a:r>
              <a:rPr lang="ko-KR" altLang="en-US" dirty="0">
                <a:cs typeface="+mn-lt"/>
              </a:rPr>
              <a:t>개의 버섯 특징 정보 데이터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딥 러닝 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  <a:hlinkClick r:id="rId3"/>
              </a:rPr>
              <a:t>https</a:t>
            </a:r>
            <a:r>
              <a:rPr lang="en-US" altLang="ko-KR" dirty="0">
                <a:cs typeface="+mn-lt"/>
                <a:hlinkClick r:id="rId3"/>
              </a:rPr>
              <a:t>://</a:t>
            </a:r>
            <a:r>
              <a:rPr lang="en-US" altLang="ko-KR" dirty="0" smtClean="0">
                <a:cs typeface="+mn-lt"/>
                <a:hlinkClick r:id="rId3"/>
              </a:rPr>
              <a:t>www.kaggle.com/uciml/mushroom-classification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머신 러닝 활용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이미지 학습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사진 데이터로 </a:t>
            </a:r>
            <a:r>
              <a:rPr lang="en-US" altLang="ko-KR" dirty="0">
                <a:cs typeface="+mn-lt"/>
              </a:rPr>
              <a:t>9</a:t>
            </a:r>
            <a:r>
              <a:rPr lang="ko-KR" altLang="en-US" dirty="0">
                <a:cs typeface="+mn-lt"/>
              </a:rPr>
              <a:t>가지 속으로 </a:t>
            </a:r>
            <a:r>
              <a:rPr lang="ko-KR" altLang="en-US" dirty="0" smtClean="0">
                <a:cs typeface="+mn-lt"/>
              </a:rPr>
              <a:t>분류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6,714</a:t>
            </a:r>
            <a:r>
              <a:rPr lang="ko-KR" altLang="en-US" dirty="0">
                <a:cs typeface="+mn-lt"/>
              </a:rPr>
              <a:t>개 사진 </a:t>
            </a:r>
            <a:r>
              <a:rPr lang="ko-KR" altLang="en-US" dirty="0" smtClean="0">
                <a:cs typeface="+mn-lt"/>
              </a:rPr>
              <a:t>데이터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CNN(Convolutional Neural Networks</a:t>
            </a:r>
            <a:r>
              <a:rPr lang="en-US" altLang="ko-KR" dirty="0" smtClean="0">
                <a:cs typeface="+mn-lt"/>
              </a:rPr>
              <a:t>) </a:t>
            </a:r>
            <a:r>
              <a:rPr lang="ko-KR" altLang="en-US" dirty="0" smtClean="0">
                <a:cs typeface="+mn-lt"/>
              </a:rPr>
              <a:t>활용 </a:t>
            </a:r>
            <a:endParaRPr lang="en-US" altLang="ko-KR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  <a:hlinkClick r:id="rId4"/>
              </a:rPr>
              <a:t>https://</a:t>
            </a:r>
            <a:r>
              <a:rPr lang="en-US" altLang="ko-KR" dirty="0" smtClean="0">
                <a:cs typeface="+mn-lt"/>
                <a:hlinkClick r:id="rId4"/>
              </a:rPr>
              <a:t>www.kaggle.com/maysee/mushrooms-classification-common-genuss-images</a:t>
            </a:r>
            <a:endParaRPr lang="en-US" altLang="ko-KR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5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070709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시연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3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>
            <a:extLst>
              <a:ext uri="{FF2B5EF4-FFF2-40B4-BE49-F238E27FC236}">
                <a16:creationId xmlns:a16="http://schemas.microsoft.com/office/drawing/2014/main" id="{86E08407-410D-6044-924F-226B9747C565}"/>
              </a:ext>
            </a:extLst>
          </p:cNvPr>
          <p:cNvSpPr/>
          <p:nvPr/>
        </p:nvSpPr>
        <p:spPr>
          <a:xfrm>
            <a:off x="9651648" y="9064"/>
            <a:ext cx="2540352" cy="5038608"/>
          </a:xfrm>
          <a:custGeom>
            <a:avLst/>
            <a:gdLst>
              <a:gd name="connsiteX0" fmla="*/ 0 w 2540352"/>
              <a:gd name="connsiteY0" fmla="*/ 0 h 5038608"/>
              <a:gd name="connsiteX1" fmla="*/ 2540352 w 2540352"/>
              <a:gd name="connsiteY1" fmla="*/ 0 h 5038608"/>
              <a:gd name="connsiteX2" fmla="*/ 2540352 w 2540352"/>
              <a:gd name="connsiteY2" fmla="*/ 5038608 h 5038608"/>
              <a:gd name="connsiteX3" fmla="*/ 2519305 w 2540352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352" h="5038608">
                <a:moveTo>
                  <a:pt x="0" y="0"/>
                </a:moveTo>
                <a:lnTo>
                  <a:pt x="2540352" y="0"/>
                </a:lnTo>
                <a:lnTo>
                  <a:pt x="2540352" y="5038608"/>
                </a:lnTo>
                <a:lnTo>
                  <a:pt x="2519305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81219-E75A-DB4F-890E-5DB099638672}"/>
              </a:ext>
            </a:extLst>
          </p:cNvPr>
          <p:cNvSpPr txBox="1"/>
          <p:nvPr/>
        </p:nvSpPr>
        <p:spPr>
          <a:xfrm>
            <a:off x="448468" y="378800"/>
            <a:ext cx="338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목차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자유형 62">
            <a:extLst>
              <a:ext uri="{FF2B5EF4-FFF2-40B4-BE49-F238E27FC236}">
                <a16:creationId xmlns:a16="http://schemas.microsoft.com/office/drawing/2014/main" id="{0238F0C7-D5AD-7B44-9A1D-5C8AF9759F37}"/>
              </a:ext>
            </a:extLst>
          </p:cNvPr>
          <p:cNvSpPr/>
          <p:nvPr/>
        </p:nvSpPr>
        <p:spPr>
          <a:xfrm>
            <a:off x="10361532" y="9064"/>
            <a:ext cx="1830468" cy="3620655"/>
          </a:xfrm>
          <a:custGeom>
            <a:avLst/>
            <a:gdLst>
              <a:gd name="connsiteX0" fmla="*/ 13395 w 1830468"/>
              <a:gd name="connsiteY0" fmla="*/ 0 h 3620655"/>
              <a:gd name="connsiteX1" fmla="*/ 1830468 w 1830468"/>
              <a:gd name="connsiteY1" fmla="*/ 0 h 3620655"/>
              <a:gd name="connsiteX2" fmla="*/ 1830468 w 1830468"/>
              <a:gd name="connsiteY2" fmla="*/ 3620655 h 3620655"/>
              <a:gd name="connsiteX3" fmla="*/ 1796934 w 1830468"/>
              <a:gd name="connsiteY3" fmla="*/ 3620655 h 3620655"/>
              <a:gd name="connsiteX4" fmla="*/ 0 w 1830468"/>
              <a:gd name="connsiteY4" fmla="*/ 26789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468" h="3620655">
                <a:moveTo>
                  <a:pt x="13395" y="0"/>
                </a:moveTo>
                <a:lnTo>
                  <a:pt x="1830468" y="0"/>
                </a:lnTo>
                <a:lnTo>
                  <a:pt x="1830468" y="3620655"/>
                </a:lnTo>
                <a:lnTo>
                  <a:pt x="1796934" y="3620655"/>
                </a:lnTo>
                <a:lnTo>
                  <a:pt x="0" y="26789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자유형 64">
            <a:extLst>
              <a:ext uri="{FF2B5EF4-FFF2-40B4-BE49-F238E27FC236}">
                <a16:creationId xmlns:a16="http://schemas.microsoft.com/office/drawing/2014/main" id="{6B9281F6-738C-634B-8EBF-F55552465548}"/>
              </a:ext>
            </a:extLst>
          </p:cNvPr>
          <p:cNvSpPr/>
          <p:nvPr/>
        </p:nvSpPr>
        <p:spPr>
          <a:xfrm>
            <a:off x="10270210" y="684985"/>
            <a:ext cx="1921790" cy="4086648"/>
          </a:xfrm>
          <a:custGeom>
            <a:avLst/>
            <a:gdLst>
              <a:gd name="connsiteX0" fmla="*/ 1021663 w 1921790"/>
              <a:gd name="connsiteY0" fmla="*/ 0 h 4086648"/>
              <a:gd name="connsiteX1" fmla="*/ 1921790 w 1921790"/>
              <a:gd name="connsiteY1" fmla="*/ 0 h 4086648"/>
              <a:gd name="connsiteX2" fmla="*/ 1921790 w 1921790"/>
              <a:gd name="connsiteY2" fmla="*/ 4086648 h 4086648"/>
              <a:gd name="connsiteX3" fmla="*/ 1021663 w 1921790"/>
              <a:gd name="connsiteY3" fmla="*/ 4086648 h 4086648"/>
              <a:gd name="connsiteX4" fmla="*/ 0 w 1921790"/>
              <a:gd name="connsiteY4" fmla="*/ 2043324 h 408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790" h="4086648">
                <a:moveTo>
                  <a:pt x="1021663" y="0"/>
                </a:moveTo>
                <a:lnTo>
                  <a:pt x="1921790" y="0"/>
                </a:lnTo>
                <a:lnTo>
                  <a:pt x="1921790" y="4086648"/>
                </a:lnTo>
                <a:lnTo>
                  <a:pt x="1021663" y="4086648"/>
                </a:lnTo>
                <a:lnTo>
                  <a:pt x="0" y="2043324"/>
                </a:lnTo>
                <a:close/>
              </a:path>
            </a:pathLst>
          </a:cu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84CF21-F15E-6E4E-8D04-4BB3DAFCCB52}"/>
              </a:ext>
            </a:extLst>
          </p:cNvPr>
          <p:cNvGrpSpPr/>
          <p:nvPr/>
        </p:nvGrpSpPr>
        <p:grpSpPr>
          <a:xfrm>
            <a:off x="6831110" y="1311161"/>
            <a:ext cx="3098240" cy="523220"/>
            <a:chOff x="6735337" y="1989438"/>
            <a:chExt cx="3323594" cy="6103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70C0BF-A634-5E42-A3DB-6EFDFE6AE8A5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90AA10-573B-184F-B5CA-815D1C32AAEA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48B6B1-5BBE-6345-9671-46EF01523548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dirty="0">
                  <a:solidFill>
                    <a:prstClr val="black"/>
                  </a:solidFill>
                  <a:latin typeface="Calibri" panose="020F0502020204030204"/>
                </a:rPr>
                <a:t>프로젝트 배경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61E16B-4182-D446-87EE-CDBB486FF7B4}"/>
              </a:ext>
            </a:extLst>
          </p:cNvPr>
          <p:cNvGrpSpPr/>
          <p:nvPr/>
        </p:nvGrpSpPr>
        <p:grpSpPr>
          <a:xfrm>
            <a:off x="6831110" y="2037012"/>
            <a:ext cx="3511528" cy="523220"/>
            <a:chOff x="6735337" y="1989438"/>
            <a:chExt cx="3766943" cy="6103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449C65-BD9B-C440-A779-6E0D05F7A684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2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DBAE41-EB8B-9A46-A242-99C7B684731F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BAFAC-3BA8-D24F-A626-063EAA5870CD}"/>
                </a:ext>
              </a:extLst>
            </p:cNvPr>
            <p:cNvSpPr txBox="1"/>
            <p:nvPr/>
          </p:nvSpPr>
          <p:spPr>
            <a:xfrm>
              <a:off x="7363116" y="2081770"/>
              <a:ext cx="3139164" cy="466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업무 분담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흐름도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일정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0E3FE0-0E58-A047-BB45-E1D50FC726DC}"/>
              </a:ext>
            </a:extLst>
          </p:cNvPr>
          <p:cNvGrpSpPr/>
          <p:nvPr/>
        </p:nvGrpSpPr>
        <p:grpSpPr>
          <a:xfrm>
            <a:off x="6831110" y="2706472"/>
            <a:ext cx="3098240" cy="523220"/>
            <a:chOff x="6735337" y="1989438"/>
            <a:chExt cx="3323594" cy="6103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61AD6-2132-C240-9BE2-B39DC58C697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58B3B9-169A-7345-92B9-AE90A7C1F899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8C1514-DCC9-2547-A1A7-8CE8FA04668A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사용 기술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자유형 31">
            <a:extLst>
              <a:ext uri="{FF2B5EF4-FFF2-40B4-BE49-F238E27FC236}">
                <a16:creationId xmlns:a16="http://schemas.microsoft.com/office/drawing/2014/main" id="{4B22DEDD-2CAB-2A45-8F16-F36ED5DB6130}"/>
              </a:ext>
            </a:extLst>
          </p:cNvPr>
          <p:cNvSpPr/>
          <p:nvPr/>
        </p:nvSpPr>
        <p:spPr>
          <a:xfrm>
            <a:off x="1" y="1819392"/>
            <a:ext cx="3716295" cy="5038608"/>
          </a:xfrm>
          <a:custGeom>
            <a:avLst/>
            <a:gdLst>
              <a:gd name="connsiteX0" fmla="*/ 0 w 3716295"/>
              <a:gd name="connsiteY0" fmla="*/ 0 h 5038608"/>
              <a:gd name="connsiteX1" fmla="*/ 1196990 w 3716295"/>
              <a:gd name="connsiteY1" fmla="*/ 0 h 5038608"/>
              <a:gd name="connsiteX2" fmla="*/ 3716295 w 3716295"/>
              <a:gd name="connsiteY2" fmla="*/ 5038608 h 5038608"/>
              <a:gd name="connsiteX3" fmla="*/ 0 w 3716295"/>
              <a:gd name="connsiteY3" fmla="*/ 5038608 h 503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95" h="5038608">
                <a:moveTo>
                  <a:pt x="0" y="0"/>
                </a:moveTo>
                <a:lnTo>
                  <a:pt x="1196990" y="0"/>
                </a:lnTo>
                <a:lnTo>
                  <a:pt x="3716295" y="5038608"/>
                </a:lnTo>
                <a:lnTo>
                  <a:pt x="0" y="503860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육각형[H] 58">
            <a:extLst>
              <a:ext uri="{FF2B5EF4-FFF2-40B4-BE49-F238E27FC236}">
                <a16:creationId xmlns:a16="http://schemas.microsoft.com/office/drawing/2014/main" id="{3E08B7AC-CD97-2040-9C58-AA81FB24A24A}"/>
              </a:ext>
            </a:extLst>
          </p:cNvPr>
          <p:cNvSpPr/>
          <p:nvPr/>
        </p:nvSpPr>
        <p:spPr>
          <a:xfrm>
            <a:off x="707923" y="2531989"/>
            <a:ext cx="3123918" cy="299297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3309753"/>
            <a:ext cx="3098240" cy="523220"/>
            <a:chOff x="6735337" y="1989438"/>
            <a:chExt cx="3323594" cy="6103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4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시연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1" y="3985373"/>
            <a:ext cx="3098240" cy="523220"/>
            <a:chOff x="6735337" y="1989438"/>
            <a:chExt cx="3323594" cy="6103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noProof="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5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회고</a:t>
              </a:r>
              <a:r>
                <a:rPr kumimoji="1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1" lang="en-US" altLang="ko-KR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1" lang="ko-KR" altLang="en-US" sz="20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참고문헌</a:t>
              </a:r>
              <a:r>
                <a: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5256BB-560B-B747-8877-0F53064B1056}"/>
              </a:ext>
            </a:extLst>
          </p:cNvPr>
          <p:cNvGrpSpPr/>
          <p:nvPr/>
        </p:nvGrpSpPr>
        <p:grpSpPr>
          <a:xfrm>
            <a:off x="6831110" y="4643218"/>
            <a:ext cx="3098240" cy="523220"/>
            <a:chOff x="6735337" y="1989438"/>
            <a:chExt cx="3323594" cy="6103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89C2A4-8C94-2F4F-A959-52131004E7AA}"/>
                </a:ext>
              </a:extLst>
            </p:cNvPr>
            <p:cNvSpPr txBox="1"/>
            <p:nvPr/>
          </p:nvSpPr>
          <p:spPr>
            <a:xfrm>
              <a:off x="6735337" y="1989438"/>
              <a:ext cx="380841" cy="6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800" dirty="0" smtClean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6</a:t>
              </a:r>
              <a:endPara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1933596-E083-0F4B-A2FA-61F67FDABADE}"/>
                </a:ext>
              </a:extLst>
            </p:cNvPr>
            <p:cNvSpPr/>
            <p:nvPr/>
          </p:nvSpPr>
          <p:spPr>
            <a:xfrm>
              <a:off x="7192883" y="2000194"/>
              <a:ext cx="45719" cy="563262"/>
            </a:xfrm>
            <a:prstGeom prst="rect">
              <a:avLst/>
            </a:prstGeom>
            <a:solidFill>
              <a:srgbClr val="C0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DA6D0-FA4F-7548-88FB-C29453C7F65F}"/>
                </a:ext>
              </a:extLst>
            </p:cNvPr>
            <p:cNvSpPr txBox="1"/>
            <p:nvPr/>
          </p:nvSpPr>
          <p:spPr>
            <a:xfrm>
              <a:off x="7363116" y="2081770"/>
              <a:ext cx="2695815" cy="46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Q &amp; A</a:t>
              </a:r>
              <a:endPara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시연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04" y="1272439"/>
            <a:ext cx="9239391" cy="49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070709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회고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참고문헌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0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API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API </a:t>
            </a:r>
            <a:r>
              <a:rPr lang="ko-KR" altLang="en-US" dirty="0">
                <a:cs typeface="+mn-lt"/>
              </a:rPr>
              <a:t>서버 문제가 생기면 </a:t>
            </a:r>
            <a:r>
              <a:rPr lang="ko-KR" altLang="en-US" dirty="0" smtClean="0">
                <a:cs typeface="+mn-lt"/>
              </a:rPr>
              <a:t>해당 기능을 사용할 수 없게 되는 문제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+mn-lt"/>
              </a:rPr>
              <a:t>원하는 정보가 </a:t>
            </a:r>
            <a:r>
              <a:rPr lang="en-US" altLang="ko-KR" dirty="0">
                <a:cs typeface="+mn-lt"/>
              </a:rPr>
              <a:t>2</a:t>
            </a:r>
            <a:r>
              <a:rPr lang="ko-KR" altLang="en-US" dirty="0">
                <a:cs typeface="+mn-lt"/>
              </a:rPr>
              <a:t>개의 </a:t>
            </a:r>
            <a:r>
              <a:rPr lang="en-US" altLang="ko-KR" dirty="0">
                <a:cs typeface="+mn-lt"/>
              </a:rPr>
              <a:t>API</a:t>
            </a:r>
            <a:r>
              <a:rPr lang="ko-KR" altLang="en-US" dirty="0">
                <a:cs typeface="+mn-lt"/>
              </a:rPr>
              <a:t>에 </a:t>
            </a:r>
            <a:r>
              <a:rPr lang="ko-KR" altLang="en-US" dirty="0" smtClean="0">
                <a:cs typeface="+mn-lt"/>
              </a:rPr>
              <a:t>나눠져 있어서 불러오는 </a:t>
            </a:r>
            <a:r>
              <a:rPr lang="ko-KR" altLang="en-US" dirty="0">
                <a:cs typeface="+mn-lt"/>
              </a:rPr>
              <a:t>속도가 </a:t>
            </a:r>
            <a:r>
              <a:rPr lang="ko-KR" altLang="en-US" dirty="0" smtClean="0">
                <a:cs typeface="+mn-lt"/>
              </a:rPr>
              <a:t>느린 문제</a:t>
            </a: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CSS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기획 당시 </a:t>
            </a:r>
            <a:r>
              <a:rPr lang="ko-KR" altLang="en-US" dirty="0">
                <a:cs typeface="+mn-lt"/>
              </a:rPr>
              <a:t>페이지와 제작된 페이지와의 </a:t>
            </a:r>
            <a:r>
              <a:rPr lang="ko-KR" altLang="en-US" dirty="0" smtClean="0">
                <a:cs typeface="+mn-lt"/>
              </a:rPr>
              <a:t>차이가 크다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cs typeface="+mn-lt"/>
              </a:rPr>
              <a:t>반응형</a:t>
            </a:r>
            <a:r>
              <a:rPr lang="ko-KR" altLang="en-US" dirty="0" smtClean="0">
                <a:cs typeface="+mn-lt"/>
              </a:rPr>
              <a:t> 페이지로 제작하지 못해서</a:t>
            </a:r>
            <a:r>
              <a:rPr lang="en-US" altLang="ko-KR" dirty="0" smtClean="0">
                <a:cs typeface="+mn-lt"/>
              </a:rPr>
              <a:t> </a:t>
            </a:r>
            <a:r>
              <a:rPr lang="ko-KR" altLang="en-US" dirty="0">
                <a:cs typeface="+mn-lt"/>
              </a:rPr>
              <a:t>노트북과 데스크탑간의 화면 </a:t>
            </a:r>
            <a:r>
              <a:rPr lang="ko-KR" altLang="en-US" dirty="0" smtClean="0">
                <a:cs typeface="+mn-lt"/>
              </a:rPr>
              <a:t>차이가 있다</a:t>
            </a:r>
            <a:endParaRPr lang="ko-KR" altLang="en-US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2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>
                <a:solidFill>
                  <a:schemeClr val="bg1">
                    <a:lumMod val="95000"/>
                  </a:schemeClr>
                </a:solidFill>
              </a:rPr>
              <a:t>회고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270587" y="1390058"/>
            <a:ext cx="10387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+mn-lt"/>
              </a:rPr>
              <a:t>Python, Flask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깔끔하고 유지보수가 쉬운 구조로 만드는 것이 어려움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+mn-lt"/>
              </a:rPr>
              <a:t>ajax</a:t>
            </a:r>
            <a:r>
              <a:rPr lang="ko-KR" altLang="en-US" dirty="0">
                <a:cs typeface="+mn-lt"/>
              </a:rPr>
              <a:t>를 활용하지 못한 것이 </a:t>
            </a:r>
            <a:r>
              <a:rPr lang="ko-KR" altLang="en-US" dirty="0" smtClean="0">
                <a:cs typeface="+mn-lt"/>
              </a:rPr>
              <a:t>아쉬운 점</a:t>
            </a:r>
            <a:endParaRPr lang="en-US" altLang="ko-KR" dirty="0" smtClean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머신 러닝</a:t>
            </a:r>
            <a:endParaRPr lang="ko-KR" altLang="en-US" dirty="0"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+mn-lt"/>
              </a:rPr>
              <a:t>분석 결과에 각 요소별  확률을 </a:t>
            </a:r>
            <a:r>
              <a:rPr lang="ko-KR" altLang="en-US" dirty="0">
                <a:cs typeface="+mn-lt"/>
              </a:rPr>
              <a:t>표시하고 </a:t>
            </a:r>
            <a:r>
              <a:rPr lang="ko-KR" altLang="en-US" dirty="0" smtClean="0">
                <a:cs typeface="+mn-lt"/>
              </a:rPr>
              <a:t>싶었으나 잘 구현되지 않아서 아쉬움 </a:t>
            </a:r>
            <a:endParaRPr lang="en-US" altLang="ko-KR" dirty="0" smtClean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99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Flowchart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https://app.diagrams.net/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http://tcpschool.com/codingmath/flowchart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CSS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https://www.figma.com/file/qWIQAuMmW60sJF00KQogxC/Untitled?node-id=0%3A1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https://www.remove.bg/ko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https://www.degraeve.com/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https://fontawesome.cc/Brands/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https://loading.io/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https://startbootstrap.com/theme/coming-soon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https://www.shutterstock.com/ko/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https://www.gomlab.com/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동영상 소스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https://www.youtube.com/watch?v=2wzBPSbTGYM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https://www.youtube.com/watch?v=zb4y40kFhL4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https://www.youtube.com/watch?v=FJBUkb4aXZk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https://www.youtube.com/watch?v=I5F_CRi8gbA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https://www.youtube.com/watch?v=Evp6oQst0v8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https://www.youtube.com/watch?v=KYunPJQWZ1o</a:t>
            </a:r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참고문헌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3551" y="1272439"/>
            <a:ext cx="103878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공공 데이터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+mn-lt"/>
              </a:rPr>
              <a:t>[Open API]</a:t>
            </a:r>
            <a:endParaRPr lang="ko-KR" altLang="en-US" sz="1200" dirty="0">
              <a:cs typeface="+mn-lt"/>
            </a:endParaRP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://www.data.go.kr/data/15056525/openapi.do</a:t>
            </a: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https://www.data.go.kr/data/15037577/openapi.do</a:t>
            </a: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</a:t>
            </a:r>
            <a:r>
              <a:rPr lang="en-US" altLang="ko-KR" sz="1200" dirty="0" smtClean="0">
                <a:cs typeface="+mn-lt"/>
              </a:rPr>
              <a:t>www.data.go.kr/data/15063096/openapi.do</a:t>
            </a:r>
          </a:p>
          <a:p>
            <a:pPr marL="1085850" lvl="2" indent="-171450">
              <a:buSzPct val="61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https://www.data.go.kr/data/15084591/openapi.do</a:t>
            </a:r>
          </a:p>
          <a:p>
            <a:pPr lvl="1"/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[</a:t>
            </a:r>
            <a:r>
              <a:rPr lang="ko-KR" altLang="en-US" sz="1200" dirty="0">
                <a:cs typeface="+mn-lt"/>
              </a:rPr>
              <a:t>머신 러닝</a:t>
            </a:r>
            <a:r>
              <a:rPr lang="en-US" altLang="ko-KR" sz="1200" dirty="0">
                <a:cs typeface="+mn-lt"/>
              </a:rPr>
              <a:t>]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 smtClean="0">
                <a:cs typeface="+mn-lt"/>
              </a:rPr>
              <a:t>https</a:t>
            </a:r>
            <a:r>
              <a:rPr lang="en-US" altLang="ko-KR" sz="1200" dirty="0">
                <a:cs typeface="+mn-lt"/>
              </a:rPr>
              <a:t>://www.kaggle.com/uciml/mushroom-classification</a:t>
            </a:r>
          </a:p>
          <a:p>
            <a:pPr marL="1085850" lvl="2" indent="-171450">
              <a:buSzPct val="65000"/>
              <a:buFont typeface="Wingdings" panose="05000000000000000000" pitchFamily="2" charset="2"/>
              <a:buChar char="u"/>
            </a:pPr>
            <a:r>
              <a:rPr lang="en-US" altLang="ko-KR" sz="1200" dirty="0">
                <a:cs typeface="+mn-lt"/>
              </a:rPr>
              <a:t>https://www.kaggle.com/maysee/mushrooms-classification-common-genuss-images</a:t>
            </a:r>
          </a:p>
          <a:p>
            <a:endParaRPr lang="en-US" altLang="ko-KR" sz="1200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버섯 정보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http://nature.go.kr/kfni/SubIndex.do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https://www.naturing.net/o/card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https://www.nihhs.go.kr/mushroom/</a:t>
            </a: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논문</a:t>
            </a:r>
            <a:endParaRPr lang="en-US" altLang="ko-KR" sz="1200" dirty="0">
              <a:cs typeface="+mn-l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안병민</a:t>
            </a:r>
            <a:r>
              <a:rPr lang="en-US" altLang="ko-KR" sz="1200" dirty="0">
                <a:cs typeface="+mn-lt"/>
              </a:rPr>
              <a:t> (2000), </a:t>
            </a:r>
            <a:r>
              <a:rPr lang="ko-KR" altLang="en-US" sz="1200" dirty="0">
                <a:cs typeface="+mn-lt"/>
              </a:rPr>
              <a:t>대한간학회지 </a:t>
            </a:r>
            <a:r>
              <a:rPr lang="en-US" altLang="ko-KR" sz="1200" dirty="0">
                <a:cs typeface="+mn-lt"/>
              </a:rPr>
              <a:t>6</a:t>
            </a:r>
            <a:r>
              <a:rPr lang="ko-KR" altLang="en-US" sz="1200" dirty="0">
                <a:cs typeface="+mn-lt"/>
              </a:rPr>
              <a:t>권 제 </a:t>
            </a:r>
            <a:r>
              <a:rPr lang="en-US" altLang="ko-KR" sz="1200" dirty="0">
                <a:cs typeface="+mn-lt"/>
              </a:rPr>
              <a:t>3</a:t>
            </a:r>
            <a:r>
              <a:rPr lang="ko-KR" altLang="en-US" sz="1200" dirty="0">
                <a:cs typeface="+mn-lt"/>
              </a:rPr>
              <a:t>호</a:t>
            </a:r>
            <a:r>
              <a:rPr lang="en-US" altLang="ko-KR" sz="1200" dirty="0">
                <a:cs typeface="+mn-lt"/>
              </a:rPr>
              <a:t>, 340-350, </a:t>
            </a:r>
            <a:r>
              <a:rPr lang="ko-KR" altLang="en-US" sz="1200" dirty="0">
                <a:cs typeface="+mn-lt"/>
              </a:rPr>
              <a:t>한국의 </a:t>
            </a:r>
            <a:r>
              <a:rPr lang="en-US" altLang="ko-KR" sz="1200" dirty="0" err="1">
                <a:cs typeface="+mn-lt"/>
              </a:rPr>
              <a:t>Amatoxins</a:t>
            </a:r>
            <a:r>
              <a:rPr lang="en-US" altLang="ko-KR" sz="1200" dirty="0">
                <a:cs typeface="+mn-lt"/>
              </a:rPr>
              <a:t> </a:t>
            </a:r>
            <a:r>
              <a:rPr lang="ko-KR" altLang="en-US" sz="1200" dirty="0">
                <a:cs typeface="+mn-lt"/>
              </a:rPr>
              <a:t>중독증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cs typeface="+mn-lt"/>
              </a:rPr>
              <a:t>유관휘</a:t>
            </a:r>
            <a:r>
              <a:rPr lang="ko-KR" altLang="en-US" sz="1200" dirty="0">
                <a:cs typeface="+mn-lt"/>
              </a:rPr>
              <a:t> </a:t>
            </a:r>
            <a:r>
              <a:rPr lang="en-US" altLang="ko-KR" sz="1200" dirty="0">
                <a:cs typeface="+mn-lt"/>
              </a:rPr>
              <a:t>(2013), </a:t>
            </a:r>
            <a:r>
              <a:rPr lang="ko-KR" altLang="en-US" sz="1200" dirty="0" err="1">
                <a:cs typeface="+mn-lt"/>
              </a:rPr>
              <a:t>상지대학교</a:t>
            </a:r>
            <a:r>
              <a:rPr lang="en-US" altLang="ko-KR" sz="1200" dirty="0">
                <a:cs typeface="+mn-lt"/>
              </a:rPr>
              <a:t>, </a:t>
            </a:r>
            <a:r>
              <a:rPr lang="ko-KR" altLang="en-US" sz="1200" dirty="0">
                <a:cs typeface="+mn-lt"/>
              </a:rPr>
              <a:t>독버섯 식중독 예방을 위한 분포도 조사연구</a:t>
            </a:r>
            <a:endParaRPr lang="en-US" altLang="ko-KR" sz="1200" dirty="0">
              <a:cs typeface="+mn-lt"/>
            </a:endParaRPr>
          </a:p>
          <a:p>
            <a:r>
              <a:rPr lang="en-US" altLang="ko-KR" sz="1200" dirty="0">
                <a:cs typeface="+mn-lt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cs typeface="+mn-lt"/>
              </a:rPr>
              <a:t>관련 뉴스 </a:t>
            </a:r>
            <a:r>
              <a:rPr lang="en-US" altLang="ko-KR" sz="1200" dirty="0">
                <a:cs typeface="+mn-lt"/>
              </a:rPr>
              <a:t>/ </a:t>
            </a:r>
            <a:r>
              <a:rPr lang="ko-KR" altLang="en-US" sz="1200" dirty="0">
                <a:cs typeface="+mn-lt"/>
              </a:rPr>
              <a:t>블로그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https://www.hani.co.kr/arti/society/environment/479272.html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https://www.insight.co.kr/news/358043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https://post.naver.com/viewer/postView.nhn?volumeNo=20112806&amp;memberNo=33556940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cs typeface="+mn-lt"/>
              </a:rPr>
              <a:t>https://news.kbs.co.kr/news/view.do?ncd=5297229	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https://www.ytn.co.kr/_ln/0134_202007231538401641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kumimoji="1" lang="en" altLang="ko-Kore-KR" sz="1200" dirty="0"/>
              <a:t>https://ytn.co.kr/_ln/0103_201710052247360892</a:t>
            </a:r>
            <a:endParaRPr kumimoji="1" lang="ko-Kore-KR" altLang="en-US" sz="1200" dirty="0"/>
          </a:p>
          <a:p>
            <a:endParaRPr lang="en-US" altLang="ko-KR" sz="1200" dirty="0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3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773562" y="2828836"/>
            <a:ext cx="264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72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Q &amp; A</a:t>
            </a:r>
            <a:endParaRPr kumimoji="1" lang="ko-Kore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>
            <a:extLst>
              <a:ext uri="{FF2B5EF4-FFF2-40B4-BE49-F238E27FC236}">
                <a16:creationId xmlns:a16="http://schemas.microsoft.com/office/drawing/2014/main" id="{A76BD849-F505-2B41-892A-01B71104EB34}"/>
              </a:ext>
            </a:extLst>
          </p:cNvPr>
          <p:cNvSpPr/>
          <p:nvPr/>
        </p:nvSpPr>
        <p:spPr>
          <a:xfrm>
            <a:off x="1" y="-126746"/>
            <a:ext cx="5932232" cy="6857999"/>
          </a:xfrm>
          <a:custGeom>
            <a:avLst/>
            <a:gdLst>
              <a:gd name="connsiteX0" fmla="*/ 0 w 5932232"/>
              <a:gd name="connsiteY0" fmla="*/ 0 h 6857999"/>
              <a:gd name="connsiteX1" fmla="*/ 3497951 w 5932232"/>
              <a:gd name="connsiteY1" fmla="*/ 0 h 6857999"/>
              <a:gd name="connsiteX2" fmla="*/ 5932232 w 5932232"/>
              <a:gd name="connsiteY2" fmla="*/ 4868560 h 6857999"/>
              <a:gd name="connsiteX3" fmla="*/ 4937513 w 5932232"/>
              <a:gd name="connsiteY3" fmla="*/ 6857999 h 6857999"/>
              <a:gd name="connsiteX4" fmla="*/ 0 w 593223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2232" h="6857999">
                <a:moveTo>
                  <a:pt x="0" y="0"/>
                </a:moveTo>
                <a:lnTo>
                  <a:pt x="3497951" y="0"/>
                </a:lnTo>
                <a:lnTo>
                  <a:pt x="5932232" y="4868560"/>
                </a:lnTo>
                <a:lnTo>
                  <a:pt x="493751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832CD9F5-2A21-7F4F-BF59-972617BC28D3}"/>
              </a:ext>
            </a:extLst>
          </p:cNvPr>
          <p:cNvSpPr/>
          <p:nvPr/>
        </p:nvSpPr>
        <p:spPr>
          <a:xfrm>
            <a:off x="5631255" y="1306153"/>
            <a:ext cx="3989340" cy="3476220"/>
          </a:xfrm>
          <a:prstGeom prst="hexagon">
            <a:avLst/>
          </a:prstGeom>
          <a:noFill/>
          <a:ln w="127000">
            <a:solidFill>
              <a:srgbClr val="C083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26CEF0B0-9470-204A-B1BD-08863AE8B1FB}"/>
              </a:ext>
            </a:extLst>
          </p:cNvPr>
          <p:cNvSpPr/>
          <p:nvPr/>
        </p:nvSpPr>
        <p:spPr>
          <a:xfrm rot="10800000">
            <a:off x="4782654" y="0"/>
            <a:ext cx="2374490" cy="2374490"/>
          </a:xfrm>
          <a:prstGeom prst="triangle">
            <a:avLst/>
          </a:pr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3689DA97-E56A-FB41-A078-1630A442EEA7}"/>
              </a:ext>
            </a:extLst>
          </p:cNvPr>
          <p:cNvSpPr/>
          <p:nvPr/>
        </p:nvSpPr>
        <p:spPr>
          <a:xfrm>
            <a:off x="6388770" y="-1"/>
            <a:ext cx="2374490" cy="1286316"/>
          </a:xfrm>
          <a:custGeom>
            <a:avLst/>
            <a:gdLst>
              <a:gd name="connsiteX0" fmla="*/ 643158 w 2374490"/>
              <a:gd name="connsiteY0" fmla="*/ 0 h 1286316"/>
              <a:gd name="connsiteX1" fmla="*/ 1731332 w 2374490"/>
              <a:gd name="connsiteY1" fmla="*/ 0 h 1286316"/>
              <a:gd name="connsiteX2" fmla="*/ 2374490 w 2374490"/>
              <a:gd name="connsiteY2" fmla="*/ 1286316 h 1286316"/>
              <a:gd name="connsiteX3" fmla="*/ 0 w 2374490"/>
              <a:gd name="connsiteY3" fmla="*/ 1286316 h 128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1286316">
                <a:moveTo>
                  <a:pt x="643158" y="0"/>
                </a:moveTo>
                <a:lnTo>
                  <a:pt x="1731332" y="0"/>
                </a:lnTo>
                <a:lnTo>
                  <a:pt x="2374490" y="1286316"/>
                </a:lnTo>
                <a:lnTo>
                  <a:pt x="0" y="1286316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5632CF89-B52E-E747-8744-9745F4374CA1}"/>
              </a:ext>
            </a:extLst>
          </p:cNvPr>
          <p:cNvSpPr/>
          <p:nvPr/>
        </p:nvSpPr>
        <p:spPr>
          <a:xfrm rot="10800000">
            <a:off x="8061910" y="0"/>
            <a:ext cx="4130090" cy="5513180"/>
          </a:xfrm>
          <a:custGeom>
            <a:avLst/>
            <a:gdLst>
              <a:gd name="connsiteX0" fmla="*/ 4130090 w 4130090"/>
              <a:gd name="connsiteY0" fmla="*/ 5513180 h 5513180"/>
              <a:gd name="connsiteX1" fmla="*/ 0 w 4130090"/>
              <a:gd name="connsiteY1" fmla="*/ 5513180 h 5513180"/>
              <a:gd name="connsiteX2" fmla="*/ 0 w 4130090"/>
              <a:gd name="connsiteY2" fmla="*/ 2747000 h 5513180"/>
              <a:gd name="connsiteX3" fmla="*/ 1373500 w 4130090"/>
              <a:gd name="connsiteY3" fmla="*/ 0 h 551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90" h="5513180">
                <a:moveTo>
                  <a:pt x="4130090" y="5513180"/>
                </a:moveTo>
                <a:lnTo>
                  <a:pt x="0" y="5513180"/>
                </a:lnTo>
                <a:lnTo>
                  <a:pt x="0" y="2747000"/>
                </a:lnTo>
                <a:lnTo>
                  <a:pt x="1373500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F5212423-D142-764E-8B05-E204C7595273}"/>
              </a:ext>
            </a:extLst>
          </p:cNvPr>
          <p:cNvSpPr/>
          <p:nvPr/>
        </p:nvSpPr>
        <p:spPr>
          <a:xfrm>
            <a:off x="7742164" y="-1"/>
            <a:ext cx="4449836" cy="6852725"/>
          </a:xfrm>
          <a:custGeom>
            <a:avLst/>
            <a:gdLst>
              <a:gd name="connsiteX0" fmla="*/ 3426363 w 4449836"/>
              <a:gd name="connsiteY0" fmla="*/ 0 h 6852725"/>
              <a:gd name="connsiteX1" fmla="*/ 3780324 w 4449836"/>
              <a:gd name="connsiteY1" fmla="*/ 0 h 6852725"/>
              <a:gd name="connsiteX2" fmla="*/ 4449836 w 4449836"/>
              <a:gd name="connsiteY2" fmla="*/ 1339025 h 6852725"/>
              <a:gd name="connsiteX3" fmla="*/ 4449836 w 4449836"/>
              <a:gd name="connsiteY3" fmla="*/ 6852725 h 6852725"/>
              <a:gd name="connsiteX4" fmla="*/ 0 w 4449836"/>
              <a:gd name="connsiteY4" fmla="*/ 6852725 h 68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9836" h="6852725">
                <a:moveTo>
                  <a:pt x="3426363" y="0"/>
                </a:moveTo>
                <a:lnTo>
                  <a:pt x="3780324" y="0"/>
                </a:lnTo>
                <a:lnTo>
                  <a:pt x="4449836" y="1339025"/>
                </a:lnTo>
                <a:lnTo>
                  <a:pt x="4449836" y="6852725"/>
                </a:lnTo>
                <a:lnTo>
                  <a:pt x="0" y="6852725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494EEB1-6DA7-D34C-8A77-B1B1E2CFA23F}"/>
              </a:ext>
            </a:extLst>
          </p:cNvPr>
          <p:cNvSpPr/>
          <p:nvPr/>
        </p:nvSpPr>
        <p:spPr>
          <a:xfrm rot="10800000">
            <a:off x="7157144" y="4740137"/>
            <a:ext cx="2374490" cy="2112587"/>
          </a:xfrm>
          <a:custGeom>
            <a:avLst/>
            <a:gdLst>
              <a:gd name="connsiteX0" fmla="*/ 2374490 w 2374490"/>
              <a:gd name="connsiteY0" fmla="*/ 2112587 h 2112587"/>
              <a:gd name="connsiteX1" fmla="*/ 0 w 2374490"/>
              <a:gd name="connsiteY1" fmla="*/ 2112587 h 2112587"/>
              <a:gd name="connsiteX2" fmla="*/ 1056293 w 2374490"/>
              <a:gd name="connsiteY2" fmla="*/ 0 h 2112587"/>
              <a:gd name="connsiteX3" fmla="*/ 1318197 w 2374490"/>
              <a:gd name="connsiteY3" fmla="*/ 0 h 211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490" h="2112587">
                <a:moveTo>
                  <a:pt x="2374490" y="2112587"/>
                </a:moveTo>
                <a:lnTo>
                  <a:pt x="0" y="2112587"/>
                </a:lnTo>
                <a:lnTo>
                  <a:pt x="1056293" y="0"/>
                </a:lnTo>
                <a:lnTo>
                  <a:pt x="1318197" y="0"/>
                </a:lnTo>
                <a:close/>
              </a:path>
            </a:pathLst>
          </a:custGeom>
          <a:solidFill>
            <a:srgbClr val="C08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166BCBCE-1D9F-144A-9B6B-98463E2442BF}"/>
              </a:ext>
            </a:extLst>
          </p:cNvPr>
          <p:cNvSpPr/>
          <p:nvPr/>
        </p:nvSpPr>
        <p:spPr>
          <a:xfrm>
            <a:off x="5452015" y="5034588"/>
            <a:ext cx="6070624" cy="1818136"/>
          </a:xfrm>
          <a:custGeom>
            <a:avLst/>
            <a:gdLst>
              <a:gd name="connsiteX0" fmla="*/ 909068 w 6070624"/>
              <a:gd name="connsiteY0" fmla="*/ 0 h 1818136"/>
              <a:gd name="connsiteX1" fmla="*/ 5161556 w 6070624"/>
              <a:gd name="connsiteY1" fmla="*/ 0 h 1818136"/>
              <a:gd name="connsiteX2" fmla="*/ 6070624 w 6070624"/>
              <a:gd name="connsiteY2" fmla="*/ 1818136 h 1818136"/>
              <a:gd name="connsiteX3" fmla="*/ 0 w 6070624"/>
              <a:gd name="connsiteY3" fmla="*/ 1818136 h 181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0624" h="1818136">
                <a:moveTo>
                  <a:pt x="909068" y="0"/>
                </a:moveTo>
                <a:lnTo>
                  <a:pt x="5161556" y="0"/>
                </a:lnTo>
                <a:lnTo>
                  <a:pt x="6070624" y="1818136"/>
                </a:lnTo>
                <a:lnTo>
                  <a:pt x="0" y="1818136"/>
                </a:lnTo>
                <a:close/>
              </a:path>
            </a:pathLst>
          </a:cu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육각형[H] 17">
            <a:extLst>
              <a:ext uri="{FF2B5EF4-FFF2-40B4-BE49-F238E27FC236}">
                <a16:creationId xmlns:a16="http://schemas.microsoft.com/office/drawing/2014/main" id="{5ED73CA9-AAA4-594B-9D00-819B3CE6768B}"/>
              </a:ext>
            </a:extLst>
          </p:cNvPr>
          <p:cNvSpPr/>
          <p:nvPr/>
        </p:nvSpPr>
        <p:spPr>
          <a:xfrm>
            <a:off x="9219798" y="291318"/>
            <a:ext cx="3008112" cy="2563298"/>
          </a:xfrm>
          <a:prstGeom prst="hexagon">
            <a:avLst/>
          </a:prstGeom>
          <a:solidFill>
            <a:schemeClr val="bg1">
              <a:alpha val="498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E6073-29BC-7C47-ADE6-968CBDB2BF07}"/>
              </a:ext>
            </a:extLst>
          </p:cNvPr>
          <p:cNvSpPr txBox="1"/>
          <p:nvPr/>
        </p:nvSpPr>
        <p:spPr>
          <a:xfrm>
            <a:off x="342900" y="2895813"/>
            <a:ext cx="704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감사합니다</a:t>
            </a:r>
            <a:endParaRPr kumimoji="1" lang="ko-Kore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686342" y="4523722"/>
            <a:ext cx="336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dirty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rPr>
              <a:t>프로젝트 배경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기획 배경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CDEA5-E36B-7344-AB4B-0B45DC4303E5}"/>
              </a:ext>
            </a:extLst>
          </p:cNvPr>
          <p:cNvSpPr txBox="1"/>
          <p:nvPr/>
        </p:nvSpPr>
        <p:spPr>
          <a:xfrm>
            <a:off x="564502" y="18291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야생 버섯 오용으로 인한 사고 방지</a:t>
            </a:r>
            <a:endParaRPr lang="ko-Kore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2566091"/>
            <a:ext cx="722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smtClean="0">
                <a:latin typeface="+mn-ea"/>
              </a:rPr>
              <a:t>여러 정부 기관에서 제공하는 정보들을 통합하여 제공 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498" y="4735483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머신 </a:t>
            </a:r>
            <a:r>
              <a:rPr kumimoji="1" lang="ko-KR" altLang="en-US" sz="2000" dirty="0" smtClean="0">
                <a:latin typeface="+mn-ea"/>
              </a:rPr>
              <a:t>러닝 활용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81FC8-4877-824F-9D2B-97B7DDFCD22A}"/>
              </a:ext>
            </a:extLst>
          </p:cNvPr>
          <p:cNvSpPr txBox="1"/>
          <p:nvPr/>
        </p:nvSpPr>
        <p:spPr>
          <a:xfrm>
            <a:off x="564500" y="3944511"/>
            <a:ext cx="591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smtClean="0">
                <a:latin typeface="+mn-ea"/>
              </a:rPr>
              <a:t>공공 </a:t>
            </a:r>
            <a:r>
              <a:rPr kumimoji="1" lang="en-US" altLang="ko-KR" sz="2000" dirty="0" smtClean="0">
                <a:latin typeface="+mn-ea"/>
              </a:rPr>
              <a:t>API </a:t>
            </a:r>
            <a:r>
              <a:rPr kumimoji="1" lang="ko-KR" altLang="en-US" sz="2000" dirty="0" smtClean="0">
                <a:latin typeface="+mn-ea"/>
              </a:rPr>
              <a:t>활용</a:t>
            </a:r>
            <a:endParaRPr kumimoji="1" lang="ko-Kore-KR" altLang="en-US" sz="2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E182C-60FF-DA41-A326-28BF413E93E6}"/>
              </a:ext>
            </a:extLst>
          </p:cNvPr>
          <p:cNvSpPr txBox="1"/>
          <p:nvPr/>
        </p:nvSpPr>
        <p:spPr>
          <a:xfrm>
            <a:off x="564502" y="3244006"/>
            <a:ext cx="722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독버섯 여부를 </a:t>
            </a:r>
            <a:r>
              <a:rPr kumimoji="1" lang="ko-KR" altLang="en-US" sz="2000" dirty="0" smtClean="0">
                <a:latin typeface="+mn-ea"/>
              </a:rPr>
              <a:t>직관적으로 알 수 있는 사이트  </a:t>
            </a:r>
            <a:endParaRPr kumimoji="1" lang="ko-Kore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2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A13E4F-141C-834A-B9A3-D2450769E3A2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3BAF8DEB-EFAA-6543-AC8E-01BDF78F3358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1593B-4553-9341-BA37-F3B21EB055A9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현황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48D3E-4CFD-664E-B6B1-BEA2C429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299376"/>
            <a:ext cx="11188700" cy="552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49BD4-493A-A544-86BA-6AF8B43B41F4}"/>
              </a:ext>
            </a:extLst>
          </p:cNvPr>
          <p:cNvSpPr txBox="1"/>
          <p:nvPr/>
        </p:nvSpPr>
        <p:spPr>
          <a:xfrm>
            <a:off x="8258175" y="6596390"/>
            <a:ext cx="3933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*http://www.nihhs.go.kr/mushroom/psnMush/content0102.do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74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사고 사례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D64FF-06E7-E141-B993-44C96702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165109"/>
            <a:ext cx="5515727" cy="55814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39B4D9-209B-134E-9B02-C5C16F0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87" y="1165109"/>
            <a:ext cx="3200401" cy="2392053"/>
          </a:xfrm>
          <a:prstGeom prst="rect">
            <a:avLst/>
          </a:prstGeom>
        </p:spPr>
      </p:pic>
      <p:pic>
        <p:nvPicPr>
          <p:cNvPr id="9" name="그림 8" descr="텍스트, 사람, 정장, 표지판이(가) 표시된 사진&#10;&#10;자동 생성된 설명">
            <a:extLst>
              <a:ext uri="{FF2B5EF4-FFF2-40B4-BE49-F238E27FC236}">
                <a16:creationId xmlns:a16="http://schemas.microsoft.com/office/drawing/2014/main" id="{79AC5F7E-3A19-8747-8430-049D98A5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7" y="3557162"/>
            <a:ext cx="4424160" cy="33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>
            <a:extLst>
              <a:ext uri="{FF2B5EF4-FFF2-40B4-BE49-F238E27FC236}">
                <a16:creationId xmlns:a16="http://schemas.microsoft.com/office/drawing/2014/main" id="{5F8AFC43-91EE-C444-B314-C0DFB8C0A1FF}"/>
              </a:ext>
            </a:extLst>
          </p:cNvPr>
          <p:cNvSpPr/>
          <p:nvPr/>
        </p:nvSpPr>
        <p:spPr>
          <a:xfrm>
            <a:off x="1" y="718712"/>
            <a:ext cx="7723133" cy="6139288"/>
          </a:xfrm>
          <a:custGeom>
            <a:avLst/>
            <a:gdLst>
              <a:gd name="connsiteX0" fmla="*/ 0 w 7723133"/>
              <a:gd name="connsiteY0" fmla="*/ 0 h 6139288"/>
              <a:gd name="connsiteX1" fmla="*/ 5203828 w 7723133"/>
              <a:gd name="connsiteY1" fmla="*/ 0 h 6139288"/>
              <a:gd name="connsiteX2" fmla="*/ 7723133 w 7723133"/>
              <a:gd name="connsiteY2" fmla="*/ 5038608 h 6139288"/>
              <a:gd name="connsiteX3" fmla="*/ 7172793 w 7723133"/>
              <a:gd name="connsiteY3" fmla="*/ 6139288 h 6139288"/>
              <a:gd name="connsiteX4" fmla="*/ 0 w 7723133"/>
              <a:gd name="connsiteY4" fmla="*/ 6139288 h 613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3133" h="6139288">
                <a:moveTo>
                  <a:pt x="0" y="0"/>
                </a:moveTo>
                <a:lnTo>
                  <a:pt x="5203828" y="0"/>
                </a:lnTo>
                <a:lnTo>
                  <a:pt x="7723133" y="5038608"/>
                </a:lnTo>
                <a:lnTo>
                  <a:pt x="7172793" y="6139288"/>
                </a:lnTo>
                <a:lnTo>
                  <a:pt x="0" y="6139288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육각형[H] 4">
            <a:extLst>
              <a:ext uri="{FF2B5EF4-FFF2-40B4-BE49-F238E27FC236}">
                <a16:creationId xmlns:a16="http://schemas.microsoft.com/office/drawing/2014/main" id="{8C921E4C-C78A-6E41-8364-41BADC8E4302}"/>
              </a:ext>
            </a:extLst>
          </p:cNvPr>
          <p:cNvSpPr/>
          <p:nvPr/>
        </p:nvSpPr>
        <p:spPr>
          <a:xfrm>
            <a:off x="4714761" y="1431309"/>
            <a:ext cx="3123918" cy="299297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6DF719F-0D9F-9D43-8A71-D30BAF2FDF48}"/>
              </a:ext>
            </a:extLst>
          </p:cNvPr>
          <p:cNvSpPr/>
          <p:nvPr/>
        </p:nvSpPr>
        <p:spPr>
          <a:xfrm>
            <a:off x="9651648" y="1"/>
            <a:ext cx="2540352" cy="5074069"/>
          </a:xfrm>
          <a:custGeom>
            <a:avLst/>
            <a:gdLst>
              <a:gd name="connsiteX0" fmla="*/ 17731 w 2540352"/>
              <a:gd name="connsiteY0" fmla="*/ 0 h 5074069"/>
              <a:gd name="connsiteX1" fmla="*/ 2540352 w 2540352"/>
              <a:gd name="connsiteY1" fmla="*/ 0 h 5074069"/>
              <a:gd name="connsiteX2" fmla="*/ 2540352 w 2540352"/>
              <a:gd name="connsiteY2" fmla="*/ 5074069 h 5074069"/>
              <a:gd name="connsiteX3" fmla="*/ 2519305 w 2540352"/>
              <a:gd name="connsiteY3" fmla="*/ 5074069 h 5074069"/>
              <a:gd name="connsiteX4" fmla="*/ 0 w 2540352"/>
              <a:gd name="connsiteY4" fmla="*/ 35461 h 5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352" h="5074069">
                <a:moveTo>
                  <a:pt x="17731" y="0"/>
                </a:moveTo>
                <a:lnTo>
                  <a:pt x="2540352" y="0"/>
                </a:lnTo>
                <a:lnTo>
                  <a:pt x="2540352" y="5074069"/>
                </a:lnTo>
                <a:lnTo>
                  <a:pt x="2519305" y="5074069"/>
                </a:lnTo>
                <a:lnTo>
                  <a:pt x="0" y="35461"/>
                </a:lnTo>
                <a:close/>
              </a:path>
            </a:pathLst>
          </a:custGeom>
          <a:solidFill>
            <a:srgbClr val="C052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B51D7F63-311D-E34C-A448-17FF4F26EBEF}"/>
              </a:ext>
            </a:extLst>
          </p:cNvPr>
          <p:cNvSpPr/>
          <p:nvPr/>
        </p:nvSpPr>
        <p:spPr>
          <a:xfrm>
            <a:off x="10749224" y="0"/>
            <a:ext cx="1442775" cy="3557801"/>
          </a:xfrm>
          <a:custGeom>
            <a:avLst/>
            <a:gdLst>
              <a:gd name="connsiteX0" fmla="*/ 631430 w 1442775"/>
              <a:gd name="connsiteY0" fmla="*/ 0 h 3557801"/>
              <a:gd name="connsiteX1" fmla="*/ 1442775 w 1442775"/>
              <a:gd name="connsiteY1" fmla="*/ 0 h 3557801"/>
              <a:gd name="connsiteX2" fmla="*/ 1442775 w 1442775"/>
              <a:gd name="connsiteY2" fmla="*/ 3557801 h 3557801"/>
              <a:gd name="connsiteX3" fmla="*/ 1147471 w 1442775"/>
              <a:gd name="connsiteY3" fmla="*/ 3557801 h 3557801"/>
              <a:gd name="connsiteX4" fmla="*/ 0 w 1442775"/>
              <a:gd name="connsiteY4" fmla="*/ 1262860 h 355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75" h="3557801">
                <a:moveTo>
                  <a:pt x="631430" y="0"/>
                </a:moveTo>
                <a:lnTo>
                  <a:pt x="1442775" y="0"/>
                </a:lnTo>
                <a:lnTo>
                  <a:pt x="1442775" y="3557801"/>
                </a:lnTo>
                <a:lnTo>
                  <a:pt x="1147471" y="3557801"/>
                </a:lnTo>
                <a:lnTo>
                  <a:pt x="0" y="126286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C12ABADB-E439-034E-ADDC-5E16B53AB7F4}"/>
              </a:ext>
            </a:extLst>
          </p:cNvPr>
          <p:cNvSpPr/>
          <p:nvPr/>
        </p:nvSpPr>
        <p:spPr>
          <a:xfrm>
            <a:off x="2474089" y="3407382"/>
            <a:ext cx="2644877" cy="2280067"/>
          </a:xfrm>
          <a:prstGeom prst="hexagon">
            <a:avLst/>
          </a:prstGeom>
          <a:solidFill>
            <a:srgbClr val="F2DBC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F82C8A-E66D-EC4A-AFDE-F7C26CECC583}"/>
              </a:ext>
            </a:extLst>
          </p:cNvPr>
          <p:cNvSpPr/>
          <p:nvPr/>
        </p:nvSpPr>
        <p:spPr>
          <a:xfrm>
            <a:off x="10426494" y="182361"/>
            <a:ext cx="1120048" cy="1072698"/>
          </a:xfrm>
          <a:prstGeom prst="hexagon">
            <a:avLst/>
          </a:prstGeom>
          <a:solidFill>
            <a:srgbClr val="C052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046E2-3B9C-014D-BA62-66D0BD21B14C}"/>
              </a:ext>
            </a:extLst>
          </p:cNvPr>
          <p:cNvSpPr txBox="1"/>
          <p:nvPr/>
        </p:nvSpPr>
        <p:spPr>
          <a:xfrm>
            <a:off x="4224613" y="4523722"/>
            <a:ext cx="447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업무 분담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흐름도</a:t>
            </a:r>
            <a:r>
              <a:rPr kumimoji="1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, </a:t>
            </a:r>
            <a:r>
              <a:rPr kumimoji="1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일정</a:t>
            </a:r>
            <a:endParaRPr kumimoji="1" lang="ko-Kore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D8540E0-E04D-3E46-BCBC-C9AE645DE1B2}"/>
              </a:ext>
            </a:extLst>
          </p:cNvPr>
          <p:cNvSpPr/>
          <p:nvPr/>
        </p:nvSpPr>
        <p:spPr>
          <a:xfrm>
            <a:off x="0" y="1781254"/>
            <a:ext cx="2901792" cy="2643032"/>
          </a:xfrm>
          <a:custGeom>
            <a:avLst/>
            <a:gdLst>
              <a:gd name="connsiteX0" fmla="*/ 496632 w 2901792"/>
              <a:gd name="connsiteY0" fmla="*/ 0 h 2643032"/>
              <a:gd name="connsiteX1" fmla="*/ 2241034 w 2901792"/>
              <a:gd name="connsiteY1" fmla="*/ 0 h 2643032"/>
              <a:gd name="connsiteX2" fmla="*/ 2901792 w 2901792"/>
              <a:gd name="connsiteY2" fmla="*/ 1321516 h 2643032"/>
              <a:gd name="connsiteX3" fmla="*/ 2241034 w 2901792"/>
              <a:gd name="connsiteY3" fmla="*/ 2643032 h 2643032"/>
              <a:gd name="connsiteX4" fmla="*/ 496632 w 2901792"/>
              <a:gd name="connsiteY4" fmla="*/ 2643032 h 2643032"/>
              <a:gd name="connsiteX5" fmla="*/ 0 w 2901792"/>
              <a:gd name="connsiteY5" fmla="*/ 1649770 h 2643032"/>
              <a:gd name="connsiteX6" fmla="*/ 0 w 2901792"/>
              <a:gd name="connsiteY6" fmla="*/ 993263 h 264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792" h="2643032">
                <a:moveTo>
                  <a:pt x="496632" y="0"/>
                </a:moveTo>
                <a:lnTo>
                  <a:pt x="2241034" y="0"/>
                </a:lnTo>
                <a:lnTo>
                  <a:pt x="2901792" y="1321516"/>
                </a:lnTo>
                <a:lnTo>
                  <a:pt x="2241034" y="2643032"/>
                </a:lnTo>
                <a:lnTo>
                  <a:pt x="496632" y="2643032"/>
                </a:lnTo>
                <a:lnTo>
                  <a:pt x="0" y="1649770"/>
                </a:lnTo>
                <a:lnTo>
                  <a:pt x="0" y="993263"/>
                </a:lnTo>
                <a:close/>
              </a:path>
            </a:pathLst>
          </a:custGeom>
          <a:solidFill>
            <a:srgbClr val="C07C3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BF52ECBF-EA50-4048-831B-34320A0253DC}"/>
              </a:ext>
            </a:extLst>
          </p:cNvPr>
          <p:cNvSpPr/>
          <p:nvPr/>
        </p:nvSpPr>
        <p:spPr>
          <a:xfrm>
            <a:off x="0" y="4736492"/>
            <a:ext cx="3146352" cy="2121508"/>
          </a:xfrm>
          <a:custGeom>
            <a:avLst/>
            <a:gdLst>
              <a:gd name="connsiteX0" fmla="*/ 0 w 3146352"/>
              <a:gd name="connsiteY0" fmla="*/ 0 h 2121508"/>
              <a:gd name="connsiteX1" fmla="*/ 2085598 w 3146352"/>
              <a:gd name="connsiteY1" fmla="*/ 0 h 2121508"/>
              <a:gd name="connsiteX2" fmla="*/ 3146352 w 3146352"/>
              <a:gd name="connsiteY2" fmla="*/ 2121508 h 2121508"/>
              <a:gd name="connsiteX3" fmla="*/ 0 w 3146352"/>
              <a:gd name="connsiteY3" fmla="*/ 2121508 h 212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6352" h="2121508">
                <a:moveTo>
                  <a:pt x="0" y="0"/>
                </a:moveTo>
                <a:lnTo>
                  <a:pt x="2085598" y="0"/>
                </a:lnTo>
                <a:lnTo>
                  <a:pt x="3146352" y="2121508"/>
                </a:lnTo>
                <a:lnTo>
                  <a:pt x="0" y="2121508"/>
                </a:lnTo>
                <a:close/>
              </a:path>
            </a:pathLst>
          </a:custGeom>
          <a:solidFill>
            <a:srgbClr val="9B560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5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업무 분담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A5D4-B4E3-7C45-BA9E-AB7C66350D8A}"/>
              </a:ext>
            </a:extLst>
          </p:cNvPr>
          <p:cNvSpPr txBox="1"/>
          <p:nvPr/>
        </p:nvSpPr>
        <p:spPr>
          <a:xfrm>
            <a:off x="431198" y="1288458"/>
            <a:ext cx="741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김기영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기능 통합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박민재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이미지 분류 기능 구축</a:t>
            </a:r>
            <a:r>
              <a:rPr kumimoji="1" lang="en-US" altLang="ko-KR" dirty="0">
                <a:latin typeface="+mn-ea"/>
              </a:rPr>
              <a:t>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문수인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머신 러닝 </a:t>
            </a:r>
            <a:r>
              <a:rPr kumimoji="1" lang="en-US" altLang="ko-KR" dirty="0">
                <a:latin typeface="+mn-ea"/>
              </a:rPr>
              <a:t>– </a:t>
            </a:r>
            <a:r>
              <a:rPr kumimoji="1" lang="ko-KR" altLang="en-US" dirty="0">
                <a:latin typeface="+mn-ea"/>
              </a:rPr>
              <a:t>특징 분류 기능 구축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딥 러닝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김재현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디자인 총괄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요리 레시피 기능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장현우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분류군 검색 기능 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김지원 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공공 </a:t>
            </a:r>
            <a:r>
              <a:rPr kumimoji="1" lang="en-US" altLang="ko-KR" dirty="0">
                <a:latin typeface="+mn-ea"/>
              </a:rPr>
              <a:t>API – </a:t>
            </a:r>
            <a:r>
              <a:rPr kumimoji="1" lang="ko-KR" altLang="en-US" dirty="0">
                <a:latin typeface="+mn-ea"/>
              </a:rPr>
              <a:t>이미지 검색 기능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6FA69-C19A-484B-B6AF-F0B7C90BB0BA}"/>
              </a:ext>
            </a:extLst>
          </p:cNvPr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rgbClr val="C0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육각형[H] 2">
            <a:extLst>
              <a:ext uri="{FF2B5EF4-FFF2-40B4-BE49-F238E27FC236}">
                <a16:creationId xmlns:a16="http://schemas.microsoft.com/office/drawing/2014/main" id="{6B458688-45C7-2C43-B497-BC373B11CC5C}"/>
              </a:ext>
            </a:extLst>
          </p:cNvPr>
          <p:cNvSpPr/>
          <p:nvPr/>
        </p:nvSpPr>
        <p:spPr>
          <a:xfrm>
            <a:off x="10543591" y="34124"/>
            <a:ext cx="1082351" cy="989586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31750">
            <a:solidFill>
              <a:srgbClr val="C09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73A7-D438-2F49-93EC-BDDD4D33D7EE}"/>
              </a:ext>
            </a:extLst>
          </p:cNvPr>
          <p:cNvSpPr txBox="1"/>
          <p:nvPr/>
        </p:nvSpPr>
        <p:spPr>
          <a:xfrm>
            <a:off x="270588" y="214604"/>
            <a:ext cx="620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</a:rPr>
              <a:t>프로젝트 진행 일정</a:t>
            </a:r>
            <a:endParaRPr kumimoji="1" lang="ko-Kore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10800000" cy="48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4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hroom_template_v2" id="{449D9931-BA58-3944-A98C-1EA95C0EBBDC}" vid="{040357D7-B08B-964E-9A91-850CCBC372C7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434</Words>
  <Application>Microsoft Office PowerPoint</Application>
  <PresentationFormat>와이드스크린</PresentationFormat>
  <Paragraphs>152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 MJ</dc:creator>
  <cp:lastModifiedBy>kky</cp:lastModifiedBy>
  <cp:revision>82</cp:revision>
  <dcterms:created xsi:type="dcterms:W3CDTF">2021-11-01T00:54:43Z</dcterms:created>
  <dcterms:modified xsi:type="dcterms:W3CDTF">2021-11-05T00:21:38Z</dcterms:modified>
</cp:coreProperties>
</file>